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85" r:id="rId2"/>
    <p:sldId id="297" r:id="rId3"/>
    <p:sldId id="299" r:id="rId4"/>
    <p:sldId id="301" r:id="rId5"/>
    <p:sldId id="303" r:id="rId6"/>
    <p:sldId id="258" r:id="rId7"/>
  </p:sldIdLst>
  <p:sldSz cx="9144000" cy="6858000" type="screen4x3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ivertsen, Kari" initials="SK" lastIdx="1" clrIdx="0"/>
  <p:cmAuthor id="1" name="Sivertsen, Kari" initials="ksi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6373"/>
    <a:srgbClr val="8190A3"/>
    <a:srgbClr val="EDF1F3"/>
    <a:srgbClr val="008F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0A49C-00DB-41F1-BF4A-61AAFBFF1309}" type="datetimeFigureOut">
              <a:rPr lang="nb-NO" smtClean="0"/>
              <a:t>06.01.2015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E00A4-313E-4D49-A9E4-86A320AA66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3988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9735E604-AD1A-4EDC-BC8A-1F8901700DDE}" type="datetimeFigureOut">
              <a:rPr lang="nb-NO" smtClean="0"/>
              <a:pPr/>
              <a:t>06.01.2015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62" tIns="47781" rIns="95562" bIns="4778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5A03FB49-401E-4E2A-8C7B-A751320B1AC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3896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3FB49-401E-4E2A-8C7B-A751320B1ACA}" type="slidenum">
              <a:rPr lang="nb-NO" smtClean="0"/>
              <a:pPr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8742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bg>
      <p:bgPr>
        <a:solidFill>
          <a:srgbClr val="4D63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2780928"/>
            <a:ext cx="7342584" cy="1296144"/>
          </a:xfrm>
        </p:spPr>
        <p:txBody>
          <a:bodyPr anchor="t" anchorCtr="0">
            <a:noAutofit/>
          </a:bodyPr>
          <a:lstStyle>
            <a:lvl1pPr algn="r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4221088"/>
            <a:ext cx="7344816" cy="792088"/>
          </a:xfrm>
        </p:spPr>
        <p:txBody>
          <a:bodyPr>
            <a:noAutofit/>
          </a:bodyPr>
          <a:lstStyle>
            <a:lvl1pPr marL="0" indent="0" algn="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 dirty="0"/>
          </a:p>
        </p:txBody>
      </p:sp>
      <p:sp>
        <p:nvSpPr>
          <p:cNvPr id="7" name="Rectangle 6"/>
          <p:cNvSpPr/>
          <p:nvPr userDrawn="1"/>
        </p:nvSpPr>
        <p:spPr>
          <a:xfrm>
            <a:off x="904875" y="2790825"/>
            <a:ext cx="138733" cy="127952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900113" y="4191000"/>
            <a:ext cx="143495" cy="685800"/>
          </a:xfrm>
          <a:prstGeom prst="rect">
            <a:avLst/>
          </a:prstGeom>
          <a:solidFill>
            <a:srgbClr val="008F9A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Picture 9" descr="logo txt_hvit_n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67997" y="5085184"/>
            <a:ext cx="2212852" cy="1448413"/>
          </a:xfrm>
          <a:prstGeom prst="rect">
            <a:avLst/>
          </a:prstGeom>
        </p:spPr>
      </p:pic>
      <p:pic>
        <p:nvPicPr>
          <p:cNvPr id="11" name="Picture 20" descr="bildestripe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350" y="1440000"/>
            <a:ext cx="9150350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67544" y="1628800"/>
            <a:ext cx="4032448" cy="4392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2"/>
          </p:nvPr>
        </p:nvSpPr>
        <p:spPr>
          <a:xfrm>
            <a:off x="4643438" y="1628775"/>
            <a:ext cx="4032250" cy="439261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7540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31640" y="4581128"/>
            <a:ext cx="6480720" cy="1296144"/>
          </a:xfrm>
        </p:spPr>
        <p:txBody>
          <a:bodyPr/>
          <a:lstStyle>
            <a:lvl1pPr marL="0" indent="0">
              <a:buNone/>
              <a:defRPr sz="16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1268760"/>
            <a:ext cx="914400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31640" y="260648"/>
            <a:ext cx="6480720" cy="41764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79512" y="116632"/>
            <a:ext cx="8856984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Rectangle 1"/>
          <p:cNvSpPr/>
          <p:nvPr userDrawn="1"/>
        </p:nvSpPr>
        <p:spPr>
          <a:xfrm>
            <a:off x="0" y="1124744"/>
            <a:ext cx="9144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79512" y="116632"/>
            <a:ext cx="8856984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Rectangle 1"/>
          <p:cNvSpPr/>
          <p:nvPr userDrawn="1"/>
        </p:nvSpPr>
        <p:spPr>
          <a:xfrm>
            <a:off x="0" y="1124744"/>
            <a:ext cx="9144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Rectangle 2"/>
          <p:cNvSpPr/>
          <p:nvPr userDrawn="1"/>
        </p:nvSpPr>
        <p:spPr>
          <a:xfrm>
            <a:off x="0" y="5661248"/>
            <a:ext cx="9144000" cy="1196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0094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solidFill>
          <a:srgbClr val="4D63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 txt_hvit_n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67997" y="5085184"/>
            <a:ext cx="2212852" cy="1448413"/>
          </a:xfrm>
          <a:prstGeom prst="rect">
            <a:avLst/>
          </a:prstGeom>
        </p:spPr>
      </p:pic>
      <p:sp>
        <p:nvSpPr>
          <p:cNvPr id="11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-6350" y="1440000"/>
            <a:ext cx="9150350" cy="113506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nb-NO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115616" y="2780928"/>
            <a:ext cx="7342584" cy="1296144"/>
          </a:xfrm>
        </p:spPr>
        <p:txBody>
          <a:bodyPr anchor="t" anchorCtr="0">
            <a:noAutofit/>
          </a:bodyPr>
          <a:lstStyle>
            <a:lvl1pPr algn="r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115616" y="4221088"/>
            <a:ext cx="7344816" cy="792088"/>
          </a:xfrm>
        </p:spPr>
        <p:txBody>
          <a:bodyPr>
            <a:noAutofit/>
          </a:bodyPr>
          <a:lstStyle>
            <a:lvl1pPr marL="0" indent="0" algn="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904875" y="2790825"/>
            <a:ext cx="138733" cy="127952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900113" y="4191000"/>
            <a:ext cx="143495" cy="685800"/>
          </a:xfrm>
          <a:prstGeom prst="rect">
            <a:avLst/>
          </a:prstGeom>
          <a:solidFill>
            <a:srgbClr val="008F9A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422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bg>
      <p:bgPr>
        <a:solidFill>
          <a:srgbClr val="4D63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 txt_hvit_n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67997" y="5085184"/>
            <a:ext cx="2212852" cy="1448413"/>
          </a:xfrm>
          <a:prstGeom prst="rect">
            <a:avLst/>
          </a:prstGeom>
        </p:spPr>
      </p:pic>
      <p:sp>
        <p:nvSpPr>
          <p:cNvPr id="9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-26987" y="1440000"/>
            <a:ext cx="1836000" cy="113506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nb-NO" dirty="0"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1806784" y="1440000"/>
            <a:ext cx="1836000" cy="113506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nb-NO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5479237" y="1441351"/>
            <a:ext cx="1836000" cy="1134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nb-NO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3642524" y="1440000"/>
            <a:ext cx="1836000" cy="113506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nb-NO" dirty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7304313" y="1440000"/>
            <a:ext cx="1836000" cy="113506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nb-NO" dirty="0"/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1115616" y="2780928"/>
            <a:ext cx="7342584" cy="1296144"/>
          </a:xfrm>
        </p:spPr>
        <p:txBody>
          <a:bodyPr anchor="t" anchorCtr="0">
            <a:noAutofit/>
          </a:bodyPr>
          <a:lstStyle>
            <a:lvl1pPr algn="r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1115616" y="4221088"/>
            <a:ext cx="7344816" cy="792088"/>
          </a:xfrm>
        </p:spPr>
        <p:txBody>
          <a:bodyPr>
            <a:noAutofit/>
          </a:bodyPr>
          <a:lstStyle>
            <a:lvl1pPr marL="0" indent="0" algn="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904875" y="2790825"/>
            <a:ext cx="138733" cy="127952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>
            <a:off x="900113" y="4191000"/>
            <a:ext cx="143495" cy="685800"/>
          </a:xfrm>
          <a:prstGeom prst="rect">
            <a:avLst/>
          </a:prstGeom>
          <a:solidFill>
            <a:srgbClr val="008F9A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488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1"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2780928"/>
            <a:ext cx="7342584" cy="1296144"/>
          </a:xfrm>
        </p:spPr>
        <p:txBody>
          <a:bodyPr anchor="t" anchorCtr="0">
            <a:noAutofit/>
          </a:bodyPr>
          <a:lstStyle>
            <a:lvl1pPr algn="r">
              <a:defRPr sz="3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4221088"/>
            <a:ext cx="7344816" cy="792088"/>
          </a:xfrm>
        </p:spPr>
        <p:txBody>
          <a:bodyPr>
            <a:noAutofit/>
          </a:bodyPr>
          <a:lstStyle>
            <a:lvl1pPr marL="0" indent="0" algn="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 dirty="0"/>
          </a:p>
        </p:txBody>
      </p:sp>
      <p:sp>
        <p:nvSpPr>
          <p:cNvPr id="7" name="Rectangle 6"/>
          <p:cNvSpPr/>
          <p:nvPr userDrawn="1"/>
        </p:nvSpPr>
        <p:spPr>
          <a:xfrm>
            <a:off x="904875" y="2790825"/>
            <a:ext cx="138733" cy="127952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900113" y="4191000"/>
            <a:ext cx="143495" cy="685800"/>
          </a:xfrm>
          <a:prstGeom prst="rect">
            <a:avLst/>
          </a:prstGeom>
          <a:solidFill>
            <a:srgbClr val="008F9A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1" name="Picture 20" descr="bildestrip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1440000"/>
            <a:ext cx="9150350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4860" b="81388"/>
          <a:stretch/>
        </p:blipFill>
        <p:spPr>
          <a:xfrm>
            <a:off x="3563888" y="4807959"/>
            <a:ext cx="2220338" cy="175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821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1"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2780928"/>
            <a:ext cx="7342584" cy="1296144"/>
          </a:xfrm>
        </p:spPr>
        <p:txBody>
          <a:bodyPr anchor="t" anchorCtr="0">
            <a:noAutofit/>
          </a:bodyPr>
          <a:lstStyle>
            <a:lvl1pPr algn="r">
              <a:defRPr sz="3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4221088"/>
            <a:ext cx="7344816" cy="792088"/>
          </a:xfrm>
        </p:spPr>
        <p:txBody>
          <a:bodyPr>
            <a:noAutofit/>
          </a:bodyPr>
          <a:lstStyle>
            <a:lvl1pPr marL="0" indent="0" algn="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 dirty="0"/>
          </a:p>
        </p:txBody>
      </p:sp>
      <p:sp>
        <p:nvSpPr>
          <p:cNvPr id="7" name="Rectangle 6"/>
          <p:cNvSpPr/>
          <p:nvPr userDrawn="1"/>
        </p:nvSpPr>
        <p:spPr>
          <a:xfrm>
            <a:off x="904875" y="2790825"/>
            <a:ext cx="138733" cy="127952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900113" y="4191000"/>
            <a:ext cx="143495" cy="685800"/>
          </a:xfrm>
          <a:prstGeom prst="rect">
            <a:avLst/>
          </a:prstGeom>
          <a:solidFill>
            <a:srgbClr val="008F9A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4860" b="81388"/>
          <a:stretch/>
        </p:blipFill>
        <p:spPr>
          <a:xfrm>
            <a:off x="3563888" y="4807959"/>
            <a:ext cx="2220338" cy="1759893"/>
          </a:xfrm>
          <a:prstGeom prst="rect">
            <a:avLst/>
          </a:prstGeom>
        </p:spPr>
      </p:pic>
      <p:sp>
        <p:nvSpPr>
          <p:cNvPr id="9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-6350" y="1440000"/>
            <a:ext cx="9150350" cy="113506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38905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 1"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2780928"/>
            <a:ext cx="7342584" cy="1296144"/>
          </a:xfrm>
        </p:spPr>
        <p:txBody>
          <a:bodyPr anchor="t" anchorCtr="0">
            <a:noAutofit/>
          </a:bodyPr>
          <a:lstStyle>
            <a:lvl1pPr algn="r">
              <a:defRPr sz="3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4221088"/>
            <a:ext cx="7344816" cy="792088"/>
          </a:xfrm>
        </p:spPr>
        <p:txBody>
          <a:bodyPr>
            <a:noAutofit/>
          </a:bodyPr>
          <a:lstStyle>
            <a:lvl1pPr marL="0" indent="0" algn="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 dirty="0"/>
          </a:p>
        </p:txBody>
      </p:sp>
      <p:sp>
        <p:nvSpPr>
          <p:cNvPr id="7" name="Rectangle 6"/>
          <p:cNvSpPr/>
          <p:nvPr userDrawn="1"/>
        </p:nvSpPr>
        <p:spPr>
          <a:xfrm>
            <a:off x="904875" y="2790825"/>
            <a:ext cx="138733" cy="127952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900113" y="4191000"/>
            <a:ext cx="143495" cy="685800"/>
          </a:xfrm>
          <a:prstGeom prst="rect">
            <a:avLst/>
          </a:prstGeom>
          <a:solidFill>
            <a:srgbClr val="008F9A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4860" b="81388"/>
          <a:stretch/>
        </p:blipFill>
        <p:spPr>
          <a:xfrm>
            <a:off x="3563888" y="4807959"/>
            <a:ext cx="2220338" cy="1759893"/>
          </a:xfrm>
          <a:prstGeom prst="rect">
            <a:avLst/>
          </a:prstGeom>
        </p:spPr>
      </p:pic>
      <p:sp>
        <p:nvSpPr>
          <p:cNvPr id="9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-26987" y="1440000"/>
            <a:ext cx="1836000" cy="113506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nb-NO" dirty="0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1806784" y="1440000"/>
            <a:ext cx="1836000" cy="113506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nb-NO" dirty="0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5479237" y="1441351"/>
            <a:ext cx="1836000" cy="1134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nb-NO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3642524" y="1440000"/>
            <a:ext cx="1836000" cy="113506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nb-NO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7304313" y="1440000"/>
            <a:ext cx="1836000" cy="113506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35710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4392488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4pPr marL="1254125" indent="-266700">
              <a:defRPr/>
            </a:lvl4pPr>
            <a:lvl5pPr marL="1519238" indent="-1778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4038600" cy="4392489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8800"/>
            <a:ext cx="4038600" cy="4392489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4008" y="1628800"/>
            <a:ext cx="4032448" cy="4392488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nb-NO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67544" y="1628800"/>
            <a:ext cx="4032448" cy="4392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78534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37692"/>
            <a:ext cx="8229600" cy="110307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8800"/>
            <a:ext cx="8229600" cy="4392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539552" y="1446684"/>
            <a:ext cx="8064896" cy="0"/>
          </a:xfrm>
          <a:prstGeom prst="line">
            <a:avLst/>
          </a:prstGeom>
          <a:ln w="190500" cap="sq" cmpd="sng">
            <a:solidFill>
              <a:schemeClr val="bg2">
                <a:lumMod val="20000"/>
                <a:lumOff val="80000"/>
              </a:schemeClr>
            </a:solidFill>
            <a:prstDash val="solid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62254" y="6165304"/>
            <a:ext cx="1014202" cy="5341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5536" y="6464369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spc="0" baseline="0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www.nina.no</a:t>
            </a:r>
            <a:endParaRPr lang="nb-NO" sz="1200" b="1" spc="0" baseline="0" dirty="0">
              <a:solidFill>
                <a:schemeClr val="accent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9" r:id="rId3"/>
    <p:sldLayoutId id="2147483664" r:id="rId4"/>
    <p:sldLayoutId id="2147483665" r:id="rId5"/>
    <p:sldLayoutId id="2147483666" r:id="rId6"/>
    <p:sldLayoutId id="2147483650" r:id="rId7"/>
    <p:sldLayoutId id="2147483652" r:id="rId8"/>
    <p:sldLayoutId id="2147483661" r:id="rId9"/>
    <p:sldLayoutId id="2147483662" r:id="rId10"/>
    <p:sldLayoutId id="2147483657" r:id="rId11"/>
    <p:sldLayoutId id="2147483654" r:id="rId12"/>
    <p:sldLayoutId id="2147483655" r:id="rId13"/>
    <p:sldLayoutId id="2147483663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Verdana" pitchFamily="34" charset="0"/>
          <a:ea typeface="+mj-ea"/>
          <a:cs typeface="+mj-cs"/>
        </a:defRPr>
      </a:lvl1pPr>
    </p:titleStyle>
    <p:bodyStyle>
      <a:lvl1pPr marL="176213" indent="-176213" algn="l" defTabSz="914400" rtl="0" eaLnBrk="1" latinLnBrk="0" hangingPunct="1">
        <a:spcBef>
          <a:spcPts val="2400"/>
        </a:spcBef>
        <a:buClr>
          <a:schemeClr val="accent5">
            <a:lumMod val="75000"/>
          </a:schemeClr>
        </a:buClr>
        <a:buSzPct val="90000"/>
        <a:buFont typeface="Arial" pitchFamily="34" charset="0"/>
        <a:buChar char="•"/>
        <a:defRPr sz="2600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538163" indent="-177800" algn="l" defTabSz="914400" rtl="0" eaLnBrk="1" latinLnBrk="0" hangingPunct="1">
        <a:spcBef>
          <a:spcPts val="600"/>
        </a:spcBef>
        <a:buClr>
          <a:srgbClr val="49AFC5"/>
        </a:buClr>
        <a:buSzPct val="70000"/>
        <a:buFont typeface="Wingdings 3" pitchFamily="18" charset="2"/>
        <a:buChar char=""/>
        <a:defRPr sz="2300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809625" indent="-184150" algn="l" defTabSz="914400" rtl="0" eaLnBrk="1" latinLnBrk="0" hangingPunct="1">
        <a:spcBef>
          <a:spcPts val="600"/>
        </a:spcBef>
        <a:buFont typeface="Arial" pitchFamily="34" charset="0"/>
        <a:buChar char="•"/>
        <a:defRPr sz="2000" kern="1200">
          <a:solidFill>
            <a:schemeClr val="tx1"/>
          </a:solidFill>
          <a:latin typeface="Verdan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TMA 4245 Statistikk</a:t>
            </a:r>
            <a:endParaRPr lang="nb-NO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Onsdag 07.01.2015</a:t>
            </a:r>
            <a:endParaRPr lang="nb-NO" dirty="0"/>
          </a:p>
        </p:txBody>
      </p:sp>
      <p:sp>
        <p:nvSpPr>
          <p:cNvPr id="6" name="TextBox 5"/>
          <p:cNvSpPr txBox="1"/>
          <p:nvPr/>
        </p:nvSpPr>
        <p:spPr>
          <a:xfrm>
            <a:off x="-2124744" y="0"/>
            <a:ext cx="2016224" cy="224676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sz="1400" b="1" dirty="0" smtClean="0">
                <a:solidFill>
                  <a:schemeClr val="accent1"/>
                </a:solidFill>
              </a:rPr>
              <a:t>Les dette</a:t>
            </a:r>
          </a:p>
          <a:p>
            <a:r>
              <a:rPr lang="nb-NO" sz="1400" dirty="0" smtClean="0"/>
              <a:t>Powerpointmalen inneholder 3 forskjellige  tittel-ark som du kan velge mellom. I tillegg kan du velge lys eller mørk utgave.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nb-NO" sz="1400" dirty="0" smtClean="0"/>
              <a:t>Standard 5 bilder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nb-NO" sz="1400" dirty="0" smtClean="0"/>
              <a:t>5 valgfrie bilder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nb-NO" sz="1400" dirty="0" smtClean="0"/>
              <a:t>1 valgfritt bilde</a:t>
            </a:r>
          </a:p>
        </p:txBody>
      </p:sp>
    </p:spTree>
    <p:extLst>
      <p:ext uri="{BB962C8B-B14F-4D97-AF65-F5344CB8AC3E}">
        <p14:creationId xmlns:p14="http://schemas.microsoft.com/office/powerpoint/2010/main" val="130185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Definisjoner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u="sng" dirty="0" smtClean="0"/>
              <a:t>Eksperiment</a:t>
            </a:r>
            <a:r>
              <a:rPr lang="nb-NO" dirty="0" smtClean="0"/>
              <a:t>:</a:t>
            </a:r>
          </a:p>
          <a:p>
            <a:pPr marL="361950" lvl="1" indent="0">
              <a:buNone/>
            </a:pPr>
            <a:r>
              <a:rPr lang="nb-NO" dirty="0" smtClean="0"/>
              <a:t>Repeterbar prosedyre med en veldefinert mengde mulige utfall</a:t>
            </a:r>
          </a:p>
          <a:p>
            <a:pPr marL="0" indent="0">
              <a:buNone/>
            </a:pPr>
            <a:r>
              <a:rPr lang="nb-NO" u="sng" dirty="0" smtClean="0"/>
              <a:t>Utfall</a:t>
            </a:r>
            <a:r>
              <a:rPr lang="nb-NO" dirty="0" smtClean="0"/>
              <a:t> (</a:t>
            </a:r>
            <a:r>
              <a:rPr lang="nb-NO" dirty="0" err="1" smtClean="0"/>
              <a:t>chance</a:t>
            </a:r>
            <a:r>
              <a:rPr lang="nb-NO" dirty="0" smtClean="0"/>
              <a:t> </a:t>
            </a:r>
            <a:r>
              <a:rPr lang="nb-NO" dirty="0" err="1" smtClean="0"/>
              <a:t>outcome</a:t>
            </a:r>
            <a:r>
              <a:rPr lang="nb-NO" dirty="0" smtClean="0"/>
              <a:t>):</a:t>
            </a:r>
          </a:p>
          <a:p>
            <a:pPr marL="361950" lvl="1" indent="0">
              <a:buNone/>
            </a:pPr>
            <a:r>
              <a:rPr lang="nb-NO" dirty="0" smtClean="0"/>
              <a:t>Hvert av de mulige resultatene av et eksperiment / studie / undersøkelse. </a:t>
            </a:r>
          </a:p>
          <a:p>
            <a:pPr marL="0" indent="0">
              <a:buNone/>
            </a:pPr>
            <a:r>
              <a:rPr lang="nb-NO" u="sng" dirty="0" smtClean="0"/>
              <a:t>Utfallsrom</a:t>
            </a:r>
            <a:r>
              <a:rPr lang="nb-NO" dirty="0" smtClean="0"/>
              <a:t> (sample </a:t>
            </a:r>
            <a:r>
              <a:rPr lang="nb-NO" dirty="0" err="1" smtClean="0"/>
              <a:t>space</a:t>
            </a:r>
            <a:r>
              <a:rPr lang="nb-NO" dirty="0" smtClean="0"/>
              <a:t>):</a:t>
            </a:r>
          </a:p>
          <a:p>
            <a:pPr marL="361950" lvl="1" indent="0">
              <a:buNone/>
            </a:pPr>
            <a:r>
              <a:rPr lang="nb-NO" dirty="0" smtClean="0"/>
              <a:t>Mengden av alle mulige utfall [S].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9729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Definisjoner</a:t>
            </a:r>
            <a:r>
              <a:rPr lang="nb-NO" baseline="-25000" dirty="0" smtClean="0"/>
              <a:t>2</a:t>
            </a:r>
            <a:endParaRPr lang="nb-NO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nb-NO" u="sng" dirty="0" smtClean="0"/>
                  <a:t>Hendelse</a:t>
                </a:r>
                <a:r>
                  <a:rPr lang="nb-NO" dirty="0" smtClean="0"/>
                  <a:t> (</a:t>
                </a:r>
                <a:r>
                  <a:rPr lang="nb-NO" dirty="0" err="1" smtClean="0"/>
                  <a:t>Event</a:t>
                </a:r>
                <a:r>
                  <a:rPr lang="nb-NO" dirty="0" smtClean="0"/>
                  <a:t>):</a:t>
                </a:r>
              </a:p>
              <a:p>
                <a:pPr marL="361950" lvl="1" indent="0">
                  <a:buNone/>
                </a:pPr>
                <a:r>
                  <a:rPr lang="nb-NO" dirty="0" smtClean="0"/>
                  <a:t>En hendelse er en delmengde av S (inkludert hele S, enkeltutfall eller den tomme mengde ø).</a:t>
                </a:r>
              </a:p>
              <a:p>
                <a:pPr marL="0" indent="0">
                  <a:buNone/>
                </a:pPr>
                <a:r>
                  <a:rPr lang="nb-NO" u="sng" dirty="0" smtClean="0"/>
                  <a:t>Komplementære hendelser</a:t>
                </a:r>
                <a:r>
                  <a:rPr lang="nb-NO" dirty="0" smtClean="0"/>
                  <a:t>:</a:t>
                </a:r>
              </a:p>
              <a:p>
                <a:pPr marL="361950" lvl="1" indent="0">
                  <a:buNone/>
                </a:pPr>
                <a:r>
                  <a:rPr lang="nb-NO" dirty="0" smtClean="0"/>
                  <a:t>Komplementet til hendelse A, A’, består av alle utfallene i S som ikke er med i A. </a:t>
                </a:r>
              </a:p>
              <a:p>
                <a:pPr marL="0" indent="0">
                  <a:buNone/>
                </a:pPr>
                <a:r>
                  <a:rPr lang="nb-NO" u="sng" dirty="0" smtClean="0"/>
                  <a:t>Snitt</a:t>
                </a:r>
                <a:r>
                  <a:rPr lang="nb-NO" dirty="0" smtClean="0"/>
                  <a:t> (</a:t>
                </a:r>
                <a:r>
                  <a:rPr lang="nb-NO" dirty="0" err="1" smtClean="0"/>
                  <a:t>intersection</a:t>
                </a:r>
                <a:r>
                  <a:rPr lang="nb-NO" dirty="0" smtClean="0"/>
                  <a:t>): </a:t>
                </a:r>
              </a:p>
              <a:p>
                <a:pPr marL="361950" lvl="1" indent="0">
                  <a:buNone/>
                </a:pPr>
                <a:r>
                  <a:rPr lang="nb-NO" dirty="0" smtClean="0"/>
                  <a:t>Snittet av A og B, A</a:t>
                </a:r>
                <a14:m>
                  <m:oMath xmlns:m="http://schemas.openxmlformats.org/officeDocument/2006/math">
                    <m:r>
                      <a:rPr lang="nb-NO" i="1" smtClean="0">
                        <a:latin typeface="Cambria Math"/>
                        <a:ea typeface="Cambria Math"/>
                      </a:rPr>
                      <m:t>∩</m:t>
                    </m:r>
                  </m:oMath>
                </a14:m>
                <a:r>
                  <a:rPr lang="nb-NO" dirty="0" smtClean="0"/>
                  <a:t>B, er hendelsen hvor utfallet tilhører både A og B. </a:t>
                </a:r>
                <a:endParaRPr lang="nb-N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259" t="-1248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4158484"/>
              </p:ext>
            </p:extLst>
          </p:nvPr>
        </p:nvGraphicFramePr>
        <p:xfrm>
          <a:off x="4775200" y="2365375"/>
          <a:ext cx="152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Equation" r:id="rId4" imgW="152280" imgH="190440" progId="Equation.DSMT4">
                  <p:embed/>
                </p:oleObj>
              </mc:Choice>
              <mc:Fallback>
                <p:oleObj name="Equation" r:id="rId4" imgW="15228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75200" y="2365375"/>
                        <a:ext cx="1524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414559"/>
              </p:ext>
            </p:extLst>
          </p:nvPr>
        </p:nvGraphicFramePr>
        <p:xfrm>
          <a:off x="4775200" y="2365375"/>
          <a:ext cx="152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Equation" r:id="rId6" imgW="152280" imgH="190440" progId="Equation.DSMT4">
                  <p:embed/>
                </p:oleObj>
              </mc:Choice>
              <mc:Fallback>
                <p:oleObj name="Equation" r:id="rId6" imgW="15228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75200" y="2365375"/>
                        <a:ext cx="1524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055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Definisjoner</a:t>
            </a:r>
            <a:r>
              <a:rPr lang="nb-NO" baseline="-25000" dirty="0" smtClean="0"/>
              <a:t>3</a:t>
            </a:r>
            <a:endParaRPr lang="nb-NO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nb-NO" u="sng" dirty="0" smtClean="0"/>
                  <a:t>Union</a:t>
                </a:r>
                <a:r>
                  <a:rPr lang="nb-NO" dirty="0" smtClean="0"/>
                  <a:t>: </a:t>
                </a:r>
              </a:p>
              <a:p>
                <a:pPr marL="361950" lvl="1" indent="0">
                  <a:buNone/>
                </a:pPr>
                <a:r>
                  <a:rPr lang="nb-NO" i="1" dirty="0" smtClean="0"/>
                  <a:t>A</a:t>
                </a:r>
                <a14:m>
                  <m:oMath xmlns:m="http://schemas.openxmlformats.org/officeDocument/2006/math">
                    <m:r>
                      <a:rPr lang="nb-NO" i="1" smtClean="0">
                        <a:latin typeface="Cambria Math"/>
                        <a:ea typeface="Cambria Math"/>
                      </a:rPr>
                      <m:t>∪</m:t>
                    </m:r>
                  </m:oMath>
                </a14:m>
                <a:r>
                  <a:rPr lang="nb-NO" i="1" dirty="0" smtClean="0"/>
                  <a:t>B</a:t>
                </a:r>
                <a:r>
                  <a:rPr lang="nb-NO" dirty="0" smtClean="0"/>
                  <a:t> er hendelsen hvor utfallet tilhører enten A eller B eller begge</a:t>
                </a:r>
              </a:p>
              <a:p>
                <a:pPr marL="0" indent="0">
                  <a:buNone/>
                </a:pPr>
                <a:r>
                  <a:rPr lang="nb-NO" u="sng" dirty="0" smtClean="0"/>
                  <a:t>Disjunkte hendelser</a:t>
                </a:r>
                <a:r>
                  <a:rPr lang="nb-NO" dirty="0" smtClean="0"/>
                  <a:t>(</a:t>
                </a:r>
                <a:r>
                  <a:rPr lang="nb-NO" dirty="0" err="1" smtClean="0"/>
                  <a:t>disjoint</a:t>
                </a:r>
                <a:r>
                  <a:rPr lang="nb-NO" dirty="0" smtClean="0"/>
                  <a:t>/</a:t>
                </a:r>
                <a:r>
                  <a:rPr lang="nb-NO" dirty="0" err="1" smtClean="0"/>
                  <a:t>mutually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exclusive</a:t>
                </a:r>
                <a:r>
                  <a:rPr lang="nb-NO" dirty="0" smtClean="0"/>
                  <a:t>)</a:t>
                </a:r>
              </a:p>
              <a:p>
                <a:pPr marL="361950" lvl="1" indent="0">
                  <a:buNone/>
                </a:pPr>
                <a:r>
                  <a:rPr lang="nb-NO" i="1" dirty="0" smtClean="0"/>
                  <a:t>A</a:t>
                </a:r>
                <a:r>
                  <a:rPr lang="nb-NO" dirty="0" smtClean="0"/>
                  <a:t> og </a:t>
                </a:r>
                <a:r>
                  <a:rPr lang="nb-NO" i="1" dirty="0" smtClean="0"/>
                  <a:t>B</a:t>
                </a:r>
                <a:r>
                  <a:rPr lang="nb-NO" dirty="0" smtClean="0"/>
                  <a:t> er disjunkte hvis de ikke har noen felles utfall, dvs. </a:t>
                </a:r>
                <a:r>
                  <a:rPr lang="nb-NO" i="1" dirty="0"/>
                  <a:t>A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/>
                        <a:ea typeface="Cambria Math"/>
                      </a:rPr>
                      <m:t>∩</m:t>
                    </m:r>
                  </m:oMath>
                </a14:m>
                <a:r>
                  <a:rPr lang="nb-NO" i="1" dirty="0" smtClean="0"/>
                  <a:t>B</a:t>
                </a:r>
                <a:r>
                  <a:rPr lang="nb-NO" dirty="0" smtClean="0"/>
                  <a:t>=</a:t>
                </a:r>
                <a:r>
                  <a:rPr lang="nb-NO" i="1" dirty="0" smtClean="0"/>
                  <a:t>Ø</a:t>
                </a:r>
              </a:p>
              <a:p>
                <a:pPr marL="361950" lvl="1" indent="0">
                  <a:buNone/>
                </a:pPr>
                <a:endParaRPr lang="nb-N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248" r="-1630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833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Sannsynlighet (</a:t>
            </a:r>
            <a:r>
              <a:rPr lang="nb-NO" dirty="0" err="1" smtClean="0"/>
              <a:t>ssh</a:t>
            </a:r>
            <a:r>
              <a:rPr lang="nb-NO" dirty="0" smtClean="0"/>
              <a:t>)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nb-NO" dirty="0" smtClean="0"/>
                  <a:t>Sannsynligheten for en hendelse </a:t>
                </a:r>
                <a:r>
                  <a:rPr lang="nb-NO" i="1" dirty="0" smtClean="0"/>
                  <a:t>A, P(A), </a:t>
                </a:r>
                <a:r>
                  <a:rPr lang="nb-NO" dirty="0" smtClean="0"/>
                  <a:t>er summen av </a:t>
                </a:r>
                <a:r>
                  <a:rPr lang="nb-NO" dirty="0" err="1" smtClean="0"/>
                  <a:t>ssh’ene</a:t>
                </a:r>
                <a:r>
                  <a:rPr lang="nb-NO" dirty="0" smtClean="0"/>
                  <a:t> for alle enkeltutfall i </a:t>
                </a:r>
                <a:r>
                  <a:rPr lang="nb-NO" i="1" dirty="0" smtClean="0"/>
                  <a:t>A</a:t>
                </a:r>
                <a:r>
                  <a:rPr lang="nb-NO" dirty="0" smtClean="0"/>
                  <a:t>. </a:t>
                </a:r>
              </a:p>
              <a:p>
                <a:pPr marL="0" indent="0">
                  <a:buNone/>
                </a:pPr>
                <a:r>
                  <a:rPr lang="nb-NO" dirty="0" smtClean="0"/>
                  <a:t>Har da:</a:t>
                </a:r>
              </a:p>
              <a:p>
                <a:pPr marL="36195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/>
                        </a:rPr>
                        <m:t>0</m:t>
                      </m:r>
                      <m:r>
                        <a:rPr lang="nb-NO" b="0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nb-NO" b="0" i="1" smtClean="0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nb-NO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nb-NO" b="0" i="1" smtClean="0"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nb-NO" b="0" i="1" smtClean="0">
                          <a:latin typeface="Cambria Math"/>
                          <a:ea typeface="Cambria Math"/>
                        </a:rPr>
                        <m:t>)≤1</m:t>
                      </m:r>
                    </m:oMath>
                  </m:oMathPara>
                </a14:m>
                <a:endParaRPr lang="nb-NO" dirty="0" smtClean="0"/>
              </a:p>
              <a:p>
                <a:pPr marL="36195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nb-NO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/>
                            </a:rPr>
                            <m:t>Ø</m:t>
                          </m:r>
                        </m:e>
                      </m:d>
                      <m:r>
                        <a:rPr lang="nb-NO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nb-NO" b="0" dirty="0" smtClean="0"/>
              </a:p>
              <a:p>
                <a:pPr marL="36195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nb-NO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/>
                            </a:rPr>
                            <m:t>𝑆</m:t>
                          </m:r>
                        </m:e>
                      </m:d>
                      <m:r>
                        <a:rPr lang="nb-NO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nb-NO" b="0" dirty="0" smtClean="0"/>
              </a:p>
              <a:p>
                <a:pPr marL="0" indent="0">
                  <a:buNone/>
                </a:pPr>
                <a:r>
                  <a:rPr lang="nb-NO" dirty="0" smtClean="0"/>
                  <a:t>La videre </a:t>
                </a:r>
                <a:r>
                  <a:rPr lang="nb-NO" i="1" dirty="0" smtClean="0"/>
                  <a:t>A</a:t>
                </a:r>
                <a:r>
                  <a:rPr lang="nb-NO" i="1" baseline="-25000" dirty="0" smtClean="0"/>
                  <a:t>1</a:t>
                </a:r>
                <a:r>
                  <a:rPr lang="nb-NO" i="1" dirty="0" smtClean="0"/>
                  <a:t>, A</a:t>
                </a:r>
                <a:r>
                  <a:rPr lang="nb-NO" i="1" baseline="-25000" dirty="0" smtClean="0"/>
                  <a:t>2</a:t>
                </a:r>
                <a:r>
                  <a:rPr lang="nb-NO" i="1" dirty="0" smtClean="0"/>
                  <a:t>, A</a:t>
                </a:r>
                <a:r>
                  <a:rPr lang="nb-NO" i="1" baseline="-25000" dirty="0" smtClean="0"/>
                  <a:t>3</a:t>
                </a:r>
                <a:r>
                  <a:rPr lang="nb-NO" i="1" dirty="0"/>
                  <a:t> </a:t>
                </a:r>
                <a:r>
                  <a:rPr lang="nb-NO" dirty="0" smtClean="0"/>
                  <a:t>være disjunkte hendelser. Da må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∪</m:t>
                        </m:r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nb-NO" i="1">
                            <a:latin typeface="Cambria Math"/>
                            <a:ea typeface="Cambria Math"/>
                          </a:rPr>
                          <m:t>∪</m:t>
                        </m:r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nb-NO" b="0" i="1" smtClean="0">
                        <a:latin typeface="Cambria Math"/>
                      </a:rPr>
                      <m:t>=</m:t>
                    </m:r>
                    <m:r>
                      <a:rPr lang="nb-NO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nb-NO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nb-NO" b="0" i="1" smtClean="0">
                        <a:latin typeface="Cambria Math"/>
                      </a:rPr>
                      <m:t>+</m:t>
                    </m:r>
                    <m:r>
                      <a:rPr lang="nb-NO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nb-NO" b="0" i="1" smtClean="0">
                        <a:latin typeface="Cambria Math"/>
                      </a:rPr>
                      <m:t>+</m:t>
                    </m:r>
                    <m:r>
                      <a:rPr lang="nb-NO" b="0" i="1" smtClean="0">
                        <a:latin typeface="Cambria Math"/>
                      </a:rPr>
                      <m:t>𝑃</m:t>
                    </m:r>
                    <m:r>
                      <a:rPr lang="nb-NO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)</m:t>
                    </m:r>
                  </m:oMath>
                </a14:m>
                <a:endParaRPr lang="nb-N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248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993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907704" y="188640"/>
            <a:ext cx="5214938" cy="4968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SzTx/>
              <a:buFont typeface="Wingdings 3"/>
              <a:buNone/>
              <a:tabLst/>
              <a:defRPr/>
            </a:pPr>
            <a:endParaRPr kumimoji="0" lang="nb-NO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176213" marR="0" lvl="0" indent="-176213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SzTx/>
              <a:buFont typeface="Wingdings 3"/>
              <a:buNone/>
              <a:tabLst/>
              <a:defRPr/>
            </a:pPr>
            <a:endParaRPr kumimoji="0" lang="nb-NO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SzTx/>
              <a:buFont typeface="Wingdings 3"/>
              <a:buNone/>
              <a:tabLst/>
              <a:defRPr/>
            </a:pPr>
            <a:endParaRPr kumimoji="0" lang="nb-NO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773" y="6364779"/>
            <a:ext cx="720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b-NO" sz="600" dirty="0" smtClean="0">
                <a:solidFill>
                  <a:srgbClr val="8190A3"/>
                </a:solidFill>
                <a:latin typeface="Verdana" pitchFamily="34" charset="0"/>
              </a:rPr>
              <a:t>Foto på side 1: P. Jordhøy, J. Thomassen, E. B. Thorstad, A. Staverløkk, T. Aarvak, B. </a:t>
            </a:r>
            <a:r>
              <a:rPr lang="nb-NO" sz="600" dirty="0" err="1" smtClean="0">
                <a:solidFill>
                  <a:srgbClr val="8190A3"/>
                </a:solidFill>
                <a:latin typeface="Verdana" pitchFamily="34" charset="0"/>
              </a:rPr>
              <a:t>Løken/Samfoto</a:t>
            </a:r>
            <a:endParaRPr lang="nb-NO" sz="600" dirty="0" smtClean="0">
              <a:solidFill>
                <a:srgbClr val="8190A3"/>
              </a:solidFill>
              <a:latin typeface="Verdana" pitchFamily="34" charset="0"/>
            </a:endParaRPr>
          </a:p>
          <a:p>
            <a:endParaRPr lang="nb-NO" sz="600" dirty="0">
              <a:latin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53" b="58032"/>
          <a:stretch/>
        </p:blipFill>
        <p:spPr>
          <a:xfrm>
            <a:off x="542925" y="379177"/>
            <a:ext cx="8275686" cy="43045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_presentasjon_norsk">
  <a:themeElements>
    <a:clrScheme name="NINA profilfarger">
      <a:dk1>
        <a:srgbClr val="425563"/>
      </a:dk1>
      <a:lt1>
        <a:srgbClr val="FFFFFF"/>
      </a:lt1>
      <a:dk2>
        <a:srgbClr val="425563"/>
      </a:dk2>
      <a:lt2>
        <a:srgbClr val="425563"/>
      </a:lt2>
      <a:accent1>
        <a:srgbClr val="E57200"/>
      </a:accent1>
      <a:accent2>
        <a:srgbClr val="008C95"/>
      </a:accent2>
      <a:accent3>
        <a:srgbClr val="93328E"/>
      </a:accent3>
      <a:accent4>
        <a:srgbClr val="00628E"/>
      </a:accent4>
      <a:accent5>
        <a:srgbClr val="FFB25B"/>
      </a:accent5>
      <a:accent6>
        <a:srgbClr val="7A9A01"/>
      </a:accent6>
      <a:hlink>
        <a:srgbClr val="008C95"/>
      </a:hlink>
      <a:folHlink>
        <a:srgbClr val="008C9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Powerpoint_presentasjon_norsk</Template>
  <TotalTime>1403</TotalTime>
  <Words>312</Words>
  <Application>Microsoft Office PowerPoint</Application>
  <PresentationFormat>On-screen Show (4:3)</PresentationFormat>
  <Paragraphs>36</Paragraphs>
  <Slides>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Powerpoint_presentasjon_norsk</vt:lpstr>
      <vt:lpstr>Equation</vt:lpstr>
      <vt:lpstr>TMA 4245 Statistikk</vt:lpstr>
      <vt:lpstr>Definisjoner</vt:lpstr>
      <vt:lpstr>Definisjoner2</vt:lpstr>
      <vt:lpstr>Definisjoner3</vt:lpstr>
      <vt:lpstr>Sannsynlighet (ssh)</vt:lpstr>
      <vt:lpstr>PowerPoint Presentation</vt:lpstr>
    </vt:vector>
  </TitlesOfParts>
  <Company>NINA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TMA 4245 Statistikk</dc:title>
  <dc:creator>Ola Diserud</dc:creator>
  <cp:lastModifiedBy>Ola Diserud</cp:lastModifiedBy>
  <cp:revision>7</cp:revision>
  <cp:lastPrinted>2012-08-09T11:16:30Z</cp:lastPrinted>
  <dcterms:created xsi:type="dcterms:W3CDTF">2013-01-17T21:28:36Z</dcterms:created>
  <dcterms:modified xsi:type="dcterms:W3CDTF">2015-01-07T17:41:36Z</dcterms:modified>
</cp:coreProperties>
</file>